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61" r:id="rId6"/>
    <p:sldId id="262" r:id="rId7"/>
    <p:sldId id="276" r:id="rId8"/>
    <p:sldId id="264" r:id="rId9"/>
    <p:sldId id="265" r:id="rId10"/>
    <p:sldId id="275" r:id="rId11"/>
    <p:sldId id="267" r:id="rId12"/>
    <p:sldId id="269" r:id="rId13"/>
    <p:sldId id="277" r:id="rId14"/>
    <p:sldId id="274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F7D16-4C18-4346-9F2D-4D91A6CAE76B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B18AC-D04D-4118-A4D2-EAA74AF2F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3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B18AC-D04D-4118-A4D2-EAA74AF2F6F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8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6605A-2473-4522-8E8D-FF88A52E6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A6B49A-81BD-A83D-C184-E94D81130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C6A2DD-E23A-3FEB-643F-4DB62A4A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678CE1-1AEB-B1B4-730D-5084ECE6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67E746-99D6-0371-85DC-FA42B942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36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5D409-01A4-A9F2-6155-9B323B2A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FFF73F-5761-1500-5BDB-447DF4B63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CA97A-101F-59C6-43D7-6B9BE55B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531A0-FC95-56E5-9091-A35E1EB1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278552-3AF4-335E-C9A4-E9D395B2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65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E59D4D-4692-3A48-3C04-CCB7C95C4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56DE59-7550-353F-11D4-4C86C6E43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EE0459-820C-45A5-D857-01A59C80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F6B51F-0307-8CF7-BF76-FD369002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0A6291-AE21-ACAB-0EA9-15451FAB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2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3A1B1-3635-78BE-8C73-9CFB7CE2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E5CE8-348D-492D-171C-571ADCCF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16D02B-0270-1472-056A-5A3A389E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EADD46-8E60-80FA-7177-96A3C4EF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7B7671-7640-A140-100D-88961058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D7BA8-2BAA-4E6A-8D75-B88C76F9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9D6D3A-111E-5AAB-8851-7261CFE7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83C8E7-7834-E03D-22E2-C6A8C260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164DC-39BF-F101-5E28-E7C657D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4DC56-FCF8-5A9D-7C73-4C61E675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76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017C5-E127-E90C-7F3B-12146CB9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46C065-C26E-0375-EA03-EC91ABCD4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CE7D1F-4A80-8E9D-842B-66273EFC0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D70812-9D62-965A-65B3-D424EC1E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737A38-DD2B-35A2-8F3C-85866A82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6359A7-0E52-1417-9668-313E4394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1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F2705-1B57-BACE-43E3-7935B095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1897A6-54FA-E326-CC78-AD1F2EBD4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DD5FB3-EE5E-E995-6B13-4CA208915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EB95D0-B794-76AB-8BFC-753A252BE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F2B083-E528-44E0-98BD-B9F19EBB6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E4BF74-919B-3E2D-E4CE-F599A43A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C609AA-8751-60CF-455F-71F04C12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136981-DE2B-4CDD-0B12-5CFB4883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90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F4D7E-DA46-981A-1A04-77E79C45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A616A9-15AA-DDE5-8E4A-A65F651F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565B8FA-473E-E206-A9CB-21C1E5B4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B7297A-4A11-09D9-FDE5-2ED926C9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4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5D50B0-936F-3B24-9F40-B6D1DB58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9D7E9C-7F36-8089-9651-45FEDF792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3F9314-F1E5-B4C6-1204-A7E103F8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98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EA955-FBFD-A1FF-B1CF-3240BB29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4E9FCC-4CA9-08BA-1351-19491330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BC8690-3372-376D-09E9-ACE43A375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985EB4-76BC-2CAB-AE68-5A0F0C52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6BFC66-0AF8-0067-21E3-3F752EB7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3F127E-E651-2610-D861-AB17909D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01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17A11-DC5D-68D7-4E33-C2AF14C0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D31290-B6BA-04F5-ED95-A0B861959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629316-6371-8B26-9663-EF3816064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21356-603F-8B46-E3A5-4154E447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F990B3-27A4-181A-4877-14FCE8E3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DDC0E9-4C9F-78E4-F605-09261D1D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37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731C3-19AD-8B71-8E1E-484EECC0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CD8EC7-2DFC-E3F6-5EFC-D9E06DC1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CB837D-294C-D873-B230-EB85EB43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DC51-5784-4E2C-89F3-9673614C09B0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E2A2D2-7721-9974-23CA-672D4E77D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3F7992-7935-221C-EB38-43AAA7C0E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CE388-14BC-4CD2-9706-FB30C904C6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05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BB2C6-56A0-16C4-74DA-D210987EB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850" y="-99180"/>
            <a:ext cx="9144000" cy="13272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исследовательский университет «МЭИ»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Энергомашиностроения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Робототехники, мехатроники, динамики и прочности машин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32961A-E8A5-0F2C-0585-357E36DCA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358193"/>
            <a:ext cx="11430000" cy="21416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прочности каркаса металлопластиковой трубы с дефектами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7F2A1-33DA-DA15-B929-156503AAA80B}"/>
              </a:ext>
            </a:extLst>
          </p:cNvPr>
          <p:cNvSpPr txBox="1"/>
          <p:nvPr/>
        </p:nvSpPr>
        <p:spPr>
          <a:xfrm>
            <a:off x="5769429" y="4861311"/>
            <a:ext cx="6422571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С-06-18 Булычева Екатерина Васильевна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доц. Воронцов Александр Николаевич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E9B93-D39E-F15D-5ADC-DA26341871C3}"/>
              </a:ext>
            </a:extLst>
          </p:cNvPr>
          <p:cNvSpPr txBox="1"/>
          <p:nvPr/>
        </p:nvSpPr>
        <p:spPr>
          <a:xfrm>
            <a:off x="5330890" y="6111551"/>
            <a:ext cx="1530220" cy="37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2022</a:t>
            </a:r>
          </a:p>
        </p:txBody>
      </p:sp>
      <p:pic>
        <p:nvPicPr>
          <p:cNvPr id="1026" name="Picture 2" descr="Официальная символика">
            <a:extLst>
              <a:ext uri="{FF2B5EF4-FFF2-40B4-BE49-F238E27FC236}">
                <a16:creationId xmlns:a16="http://schemas.microsoft.com/office/drawing/2014/main" id="{A945D1C2-A005-3F94-53FD-556B96A11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0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A28B51-B243-A629-2102-9614428AF4CE}"/>
              </a:ext>
            </a:extLst>
          </p:cNvPr>
          <p:cNvSpPr txBox="1"/>
          <p:nvPr/>
        </p:nvSpPr>
        <p:spPr>
          <a:xfrm>
            <a:off x="3057200" y="6152449"/>
            <a:ext cx="194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6F6EF-83F7-C091-3803-6FFF96B08FEB}"/>
              </a:ext>
            </a:extLst>
          </p:cNvPr>
          <p:cNvSpPr txBox="1"/>
          <p:nvPr/>
        </p:nvSpPr>
        <p:spPr>
          <a:xfrm>
            <a:off x="8341437" y="6152449"/>
            <a:ext cx="1944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D24B9A-FB35-E329-53FA-5C7FCF292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76" y="1170279"/>
            <a:ext cx="3623933" cy="481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5676E93-3FEB-2002-3708-57E10A07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" y="104145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несущей способности МПТ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EDD246-FF7D-CBDF-4B60-8229256D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03" y="1070768"/>
            <a:ext cx="6442892" cy="50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2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452C1E2-0A4E-C901-6CE1-14DF79B2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09" y="127786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сечения проволоки. Коррозия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368C9-829D-2684-E443-DBF7AD4628A2}"/>
                  </a:ext>
                </a:extLst>
              </p:cNvPr>
              <p:cNvSpPr txBox="1"/>
              <p:nvPr/>
            </p:nvSpPr>
            <p:spPr>
              <a:xfrm>
                <a:off x="3837039" y="4873194"/>
                <a:ext cx="4517922" cy="1261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b="0" i="1" smtClean="0">
                          <a:latin typeface="Cambria Math" panose="02040503050406030204" pitchFamily="18" charset="0"/>
                        </a:rPr>
                        <m:t>ПС= </m:t>
                      </m:r>
                      <m:f>
                        <m:fPr>
                          <m:ctrlPr>
                            <a:rPr lang="ru-RU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ru-RU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ru-RU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368C9-829D-2684-E443-DBF7AD4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39" y="4873194"/>
                <a:ext cx="4517922" cy="1261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4AC4DE-906E-8EB0-C649-0636B83D4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33" y="1503680"/>
            <a:ext cx="9773934" cy="31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6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052179-B7AA-9031-9B43-643D76E5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9" y="1201774"/>
            <a:ext cx="5626798" cy="422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ABCC6-42EC-2E2C-44E5-939C73680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1774"/>
            <a:ext cx="5599771" cy="4228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39F902-A9C0-CF7C-06CA-16790A1CA709}"/>
              </a:ext>
            </a:extLst>
          </p:cNvPr>
          <p:cNvSpPr txBox="1"/>
          <p:nvPr/>
        </p:nvSpPr>
        <p:spPr>
          <a:xfrm>
            <a:off x="2052406" y="5543370"/>
            <a:ext cx="2382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5E1A-97AC-451E-62DF-EABDE72144FF}"/>
              </a:ext>
            </a:extLst>
          </p:cNvPr>
          <p:cNvSpPr txBox="1"/>
          <p:nvPr/>
        </p:nvSpPr>
        <p:spPr>
          <a:xfrm>
            <a:off x="7848135" y="5543371"/>
            <a:ext cx="2095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7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56407CE-360F-4E0B-B183-F4078845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7" y="104145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несущей способности МПТ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99AFE1-6D33-08FE-928E-FEE56582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90" y="1090633"/>
            <a:ext cx="6815212" cy="54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>
            <a:extLst>
              <a:ext uri="{FF2B5EF4-FFF2-40B4-BE49-F238E27FC236}">
                <a16:creationId xmlns:a16="http://schemas.microsoft.com/office/drawing/2014/main" id="{F9978616-6CA8-40ED-A637-91AA2EEC7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5"/>
          <a:stretch/>
        </p:blipFill>
        <p:spPr bwMode="auto">
          <a:xfrm>
            <a:off x="7024639" y="3923725"/>
            <a:ext cx="4817688" cy="26052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BC4C403-E999-E1AD-5E51-D168E414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3721" y="31316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Предельная кривая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Диагностика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2C1805B-5F01-47C6-A08F-7735FF620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r="5300" b="4558"/>
          <a:stretch/>
        </p:blipFill>
        <p:spPr bwMode="auto">
          <a:xfrm>
            <a:off x="7081431" y="1164407"/>
            <a:ext cx="4760896" cy="269837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A04612-FEA1-9CF0-C9B5-7D61F6F76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57" y="900133"/>
            <a:ext cx="6770026" cy="51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8E586F3-E9BE-7F6F-BD1C-742FE755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2" y="98289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 и 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E1CB5-C5E9-90C7-7AF0-B80482DAB5CE}"/>
              </a:ext>
            </a:extLst>
          </p:cNvPr>
          <p:cNvSpPr txBox="1"/>
          <p:nvPr/>
        </p:nvSpPr>
        <p:spPr>
          <a:xfrm>
            <a:off x="566891" y="1764374"/>
            <a:ext cx="713439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Смоделирована конечно-элементная модель в системе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 анализ влияния ПС и ЛД на потерю прочности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 предельная кривая и сформулированы критерии браковки МПТ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1303F-3D91-B8B2-CDD4-2493B52D2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8649" r="40263" b="8278"/>
          <a:stretch/>
        </p:blipFill>
        <p:spPr>
          <a:xfrm>
            <a:off x="8662219" y="1258506"/>
            <a:ext cx="3529781" cy="45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E902A4-C8D7-0051-8A26-C3EFF8439641}"/>
              </a:ext>
            </a:extLst>
          </p:cNvPr>
          <p:cNvSpPr txBox="1"/>
          <p:nvPr/>
        </p:nvSpPr>
        <p:spPr>
          <a:xfrm>
            <a:off x="2260619" y="6060791"/>
            <a:ext cx="14213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8DF64-9C53-697F-8E32-91E7F2283618}"/>
              </a:ext>
            </a:extLst>
          </p:cNvPr>
          <p:cNvSpPr txBox="1"/>
          <p:nvPr/>
        </p:nvSpPr>
        <p:spPr>
          <a:xfrm>
            <a:off x="8270033" y="6060790"/>
            <a:ext cx="1421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2</a:t>
            </a:r>
            <a:endParaRPr lang="ru-RU" sz="26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Официальная символика">
            <a:extLst>
              <a:ext uri="{FF2B5EF4-FFF2-40B4-BE49-F238E27FC236}">
                <a16:creationId xmlns:a16="http://schemas.microsoft.com/office/drawing/2014/main" id="{791A7432-28A7-E694-AD2B-1F004946A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67C1D6B-A8F3-33CC-504D-640EBF656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2" t="3891" b="17390"/>
          <a:stretch/>
        </p:blipFill>
        <p:spPr bwMode="auto">
          <a:xfrm>
            <a:off x="487019" y="1128077"/>
            <a:ext cx="4604354" cy="477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183035-4787-3E9B-DB46-9B5D8C2EE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02" y="1713041"/>
            <a:ext cx="6279679" cy="3431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12486-BCC9-93AA-1065-1D08D450F3A7}"/>
              </a:ext>
            </a:extLst>
          </p:cNvPr>
          <p:cNvSpPr txBox="1"/>
          <p:nvPr/>
        </p:nvSpPr>
        <p:spPr>
          <a:xfrm>
            <a:off x="606490" y="304766"/>
            <a:ext cx="1013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0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Металлополимерная труба (МПТ)</a:t>
            </a:r>
          </a:p>
        </p:txBody>
      </p:sp>
    </p:spTree>
    <p:extLst>
      <p:ext uri="{BB962C8B-B14F-4D97-AF65-F5344CB8AC3E}">
        <p14:creationId xmlns:p14="http://schemas.microsoft.com/office/powerpoint/2010/main" val="420833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71D55-A12F-0D53-225C-5138343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82" y="127786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анализа МПТ</a:t>
            </a:r>
          </a:p>
        </p:txBody>
      </p:sp>
      <p:pic>
        <p:nvPicPr>
          <p:cNvPr id="7" name="Picture 2" descr="Официальная символика">
            <a:extLst>
              <a:ext uri="{FF2B5EF4-FFF2-40B4-BE49-F238E27FC236}">
                <a16:creationId xmlns:a16="http://schemas.microsoft.com/office/drawing/2014/main" id="{D252BB4D-843F-9ACD-2D8A-F4F06727A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47113-2B07-D535-7126-2646BD80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7" y="1288322"/>
            <a:ext cx="8475406" cy="50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71D55-A12F-0D53-225C-5138343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164502"/>
            <a:ext cx="9225217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AE90E-703D-B4FC-95F0-AE90D8010F48}"/>
              </a:ext>
            </a:extLst>
          </p:cNvPr>
          <p:cNvSpPr txBox="1"/>
          <p:nvPr/>
        </p:nvSpPr>
        <p:spPr>
          <a:xfrm>
            <a:off x="310443" y="1886820"/>
            <a:ext cx="532853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каркаса в системе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влияния ПС и ЛД на потерю прочности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предельной кривой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Официальная символика">
            <a:extLst>
              <a:ext uri="{FF2B5EF4-FFF2-40B4-BE49-F238E27FC236}">
                <a16:creationId xmlns:a16="http://schemas.microsoft.com/office/drawing/2014/main" id="{80373AB4-9EEC-BB9B-80C3-1D88A88DB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FC6452-B330-847E-E9BA-3B02B8E4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" t="8649" r="11991" b="8278"/>
          <a:stretch/>
        </p:blipFill>
        <p:spPr>
          <a:xfrm>
            <a:off x="5638975" y="1150374"/>
            <a:ext cx="6070215" cy="4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71D55-A12F-0D53-225C-5138343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72" y="127786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каркаса без дефектов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B991A-4779-EC61-A682-1E9E34C0557A}"/>
              </a:ext>
            </a:extLst>
          </p:cNvPr>
          <p:cNvSpPr txBox="1"/>
          <p:nvPr/>
        </p:nvSpPr>
        <p:spPr>
          <a:xfrm>
            <a:off x="1228982" y="5627463"/>
            <a:ext cx="4049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AA7FD3-B0A2-B70D-421A-F54BBECE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0" y="1288390"/>
            <a:ext cx="5684550" cy="4281220"/>
          </a:xfrm>
          <a:prstGeom prst="rect">
            <a:avLst/>
          </a:prstGeom>
        </p:spPr>
      </p:pic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1546F1-FB10-691A-EBE5-B90B611D5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21" y="1288389"/>
            <a:ext cx="5681112" cy="4281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FE6179-88FB-8C0B-C14D-8B8C1CA4674F}"/>
              </a:ext>
            </a:extLst>
          </p:cNvPr>
          <p:cNvSpPr txBox="1"/>
          <p:nvPr/>
        </p:nvSpPr>
        <p:spPr>
          <a:xfrm>
            <a:off x="6955034" y="5779863"/>
            <a:ext cx="4049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8581E-1434-327B-8A6A-0166140C80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saturation sat="75000"/>
                    </a14:imgEffect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13" y="1376516"/>
            <a:ext cx="772650" cy="46359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F52F18-6F9B-F36E-7DD5-23E3A208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saturation sat="75000"/>
                    </a14:imgEffect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940" y="1376516"/>
            <a:ext cx="772650" cy="46359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535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EB991A-4779-EC61-A682-1E9E34C0557A}"/>
              </a:ext>
            </a:extLst>
          </p:cNvPr>
          <p:cNvSpPr txBox="1"/>
          <p:nvPr/>
        </p:nvSpPr>
        <p:spPr>
          <a:xfrm>
            <a:off x="919049" y="5941253"/>
            <a:ext cx="50012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00BEF-317E-B549-EA25-925544C959E0}"/>
              </a:ext>
            </a:extLst>
          </p:cNvPr>
          <p:cNvSpPr txBox="1"/>
          <p:nvPr/>
        </p:nvSpPr>
        <p:spPr>
          <a:xfrm>
            <a:off x="7695338" y="5911756"/>
            <a:ext cx="25006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BB0331-DC75-9D08-2647-ED9C12DD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0" y="1546347"/>
            <a:ext cx="5763108" cy="434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0017BF-36A1-C508-2839-C5DF533EB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520"/>
          <a:stretch/>
        </p:blipFill>
        <p:spPr bwMode="auto">
          <a:xfrm>
            <a:off x="6095999" y="1528659"/>
            <a:ext cx="5760883" cy="441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Официальная символика">
            <a:extLst>
              <a:ext uri="{FF2B5EF4-FFF2-40B4-BE49-F238E27FC236}">
                <a16:creationId xmlns:a16="http://schemas.microsoft.com/office/drawing/2014/main" id="{DFA1B47B-896B-2160-CDDA-9455D5027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62D4D2-0BC0-32B8-4A52-BB9BF826C73B}"/>
                  </a:ext>
                </a:extLst>
              </p:cNvPr>
              <p:cNvSpPr txBox="1"/>
              <p:nvPr/>
            </p:nvSpPr>
            <p:spPr>
              <a:xfrm>
                <a:off x="396720" y="416999"/>
                <a:ext cx="9799221" cy="112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Коэффициент запаса прочности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ru-RU" sz="32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в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400</m:t>
                        </m:r>
                      </m:num>
                      <m:den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103</m:t>
                        </m:r>
                      </m:den>
                    </m:f>
                    <m:r>
                      <a:rPr lang="ru-RU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=3.8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endParaRPr lang="ru-RU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62D4D2-0BC0-32B8-4A52-BB9BF826C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20" y="416999"/>
                <a:ext cx="9799221" cy="1129348"/>
              </a:xfrm>
              <a:prstGeom prst="rect">
                <a:avLst/>
              </a:prstGeom>
              <a:blipFill>
                <a:blip r:embed="rId6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04081B-FB95-A9B7-DDCB-65A5982E7F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75000"/>
                    </a14:imgEffect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606" y="1593039"/>
            <a:ext cx="772650" cy="46359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ED08DD4-BF9D-9E57-782C-341511C463F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75000"/>
                    </a14:imgEffect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287" y="1593039"/>
            <a:ext cx="772650" cy="46359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0805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71D55-A12F-0D53-225C-51383433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506"/>
            <a:ext cx="10515600" cy="86881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Обрывы кольцевых проволок</a:t>
            </a:r>
          </a:p>
        </p:txBody>
      </p:sp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D49D12-660A-12F9-D856-85F473C8A745}"/>
              </a:ext>
            </a:extLst>
          </p:cNvPr>
          <p:cNvSpPr txBox="1"/>
          <p:nvPr/>
        </p:nvSpPr>
        <p:spPr>
          <a:xfrm>
            <a:off x="1193386" y="5706301"/>
            <a:ext cx="38840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обрыв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9BBF3-893C-17E8-4E9F-390A983A0A8F}"/>
              </a:ext>
            </a:extLst>
          </p:cNvPr>
          <p:cNvSpPr txBox="1"/>
          <p:nvPr/>
        </p:nvSpPr>
        <p:spPr>
          <a:xfrm>
            <a:off x="7114553" y="5706301"/>
            <a:ext cx="356371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обрыва</a:t>
            </a:r>
            <a:endParaRPr lang="en-US" sz="2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0D6CA5-BD29-9E6B-FFBF-148ADF73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227212"/>
            <a:ext cx="11765280" cy="44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DBB3C6E-D402-4C0F-68FB-68F59EEC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97542"/>
            <a:ext cx="5633451" cy="4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3B756A5-5725-E364-97AA-CAF4379D5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0" y="1127419"/>
            <a:ext cx="5633451" cy="420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3386E5-0D68-81AE-3DE4-62F8C4944763}"/>
                  </a:ext>
                </a:extLst>
              </p:cNvPr>
              <p:cNvSpPr txBox="1"/>
              <p:nvPr/>
            </p:nvSpPr>
            <p:spPr>
              <a:xfrm>
                <a:off x="1428922" y="5241589"/>
                <a:ext cx="3498088" cy="148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ru-RU" sz="2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обрыв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ru-RU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раст</m:t>
                          </m:r>
                        </m:sup>
                      </m:sSubSup>
                      <m:r>
                        <a:rPr lang="ru-RU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=146.2 МПа</m:t>
                      </m:r>
                    </m:oMath>
                  </m:oMathPara>
                </a14:m>
                <a:endParaRPr lang="ru-RU" sz="26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3386E5-0D68-81AE-3DE4-62F8C494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922" y="5241589"/>
                <a:ext cx="3498088" cy="1485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9BAFCA-2DD4-7992-FC0E-FF9984013AF4}"/>
                  </a:ext>
                </a:extLst>
              </p:cNvPr>
              <p:cNvSpPr txBox="1"/>
              <p:nvPr/>
            </p:nvSpPr>
            <p:spPr>
              <a:xfrm>
                <a:off x="7264991" y="5241589"/>
                <a:ext cx="3498088" cy="1485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ru-RU" sz="2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обрыва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ru-RU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раст</m:t>
                          </m:r>
                        </m:sup>
                      </m:sSubSup>
                      <m:r>
                        <a:rPr lang="ru-RU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=238. 9 МПа</m:t>
                      </m:r>
                    </m:oMath>
                  </m:oMathPara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9BAFCA-2DD4-7992-FC0E-FF9984013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991" y="5241589"/>
                <a:ext cx="3498088" cy="1485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31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Официальная символика">
            <a:extLst>
              <a:ext uri="{FF2B5EF4-FFF2-40B4-BE49-F238E27FC236}">
                <a16:creationId xmlns:a16="http://schemas.microsoft.com/office/drawing/2014/main" id="{AE813EFD-0428-6B11-2CB1-D27C06E4A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17915"/>
          <a:stretch/>
        </p:blipFill>
        <p:spPr bwMode="auto">
          <a:xfrm>
            <a:off x="10484850" y="127786"/>
            <a:ext cx="1601403" cy="7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6459E8-8086-AED8-53F7-FD42B73B7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8470"/>
            <a:ext cx="5579271" cy="420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84D12D-5970-D06A-A288-30A64BF26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1" y="1108470"/>
            <a:ext cx="5619350" cy="420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01B6C-C944-3742-1A0D-090927A21D76}"/>
                  </a:ext>
                </a:extLst>
              </p:cNvPr>
              <p:cNvSpPr txBox="1"/>
              <p:nvPr/>
            </p:nvSpPr>
            <p:spPr>
              <a:xfrm>
                <a:off x="1418576" y="5270467"/>
                <a:ext cx="359384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 </a:t>
                </a: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обрыв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ru-RU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изг</m:t>
                          </m:r>
                        </m:sup>
                      </m:sSubSup>
                      <m:r>
                        <a:rPr lang="ru-RU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=191.6 МПа</m:t>
                      </m:r>
                    </m:oMath>
                  </m:oMathPara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601B6C-C944-3742-1A0D-090927A21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76" y="5270467"/>
                <a:ext cx="359384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4F506B-1998-A13B-0C69-D1E146B04E14}"/>
                  </a:ext>
                </a:extLst>
              </p:cNvPr>
              <p:cNvSpPr txBox="1"/>
              <p:nvPr/>
            </p:nvSpPr>
            <p:spPr>
              <a:xfrm>
                <a:off x="7240546" y="5270467"/>
                <a:ext cx="359384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Рис.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 </a:t>
                </a:r>
                <a:r>
                  <a:rPr lang="ru-RU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6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обрыва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ru-RU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изг</m:t>
                          </m:r>
                        </m:sup>
                      </m:sSubSup>
                      <m:r>
                        <a:rPr lang="ru-RU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=354 МПа</m:t>
                      </m:r>
                    </m:oMath>
                  </m:oMathPara>
                </a14:m>
                <a:endParaRPr lang="ru-RU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4F506B-1998-A13B-0C69-D1E146B0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546" y="5270467"/>
                <a:ext cx="3593840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292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218</Words>
  <Application>Microsoft Office PowerPoint</Application>
  <PresentationFormat>Широкоэкранный</PresentationFormat>
  <Paragraphs>46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Тема Office</vt:lpstr>
      <vt:lpstr>Национальный исследовательский университет «МЭИ» Институт Энергомашиностроения Кафедра Робототехники, мехатроники, динамики и прочности машин</vt:lpstr>
      <vt:lpstr>Презентация PowerPoint</vt:lpstr>
      <vt:lpstr>Методика анализа МПТ</vt:lpstr>
      <vt:lpstr>Цель работы</vt:lpstr>
      <vt:lpstr>Расчет каркаса без дефектов</vt:lpstr>
      <vt:lpstr>Презентация PowerPoint</vt:lpstr>
      <vt:lpstr>Обрывы кольцевых проволок</vt:lpstr>
      <vt:lpstr>Презентация PowerPoint</vt:lpstr>
      <vt:lpstr>Презентация PowerPoint</vt:lpstr>
      <vt:lpstr>Изменение несущей способности МПТ</vt:lpstr>
      <vt:lpstr>Потеря сечения проволоки. Коррозия</vt:lpstr>
      <vt:lpstr>Презентация PowerPoint</vt:lpstr>
      <vt:lpstr>Изменение несущей способности МПТ</vt:lpstr>
      <vt:lpstr>Предельная кривая. Диагностика</vt:lpstr>
      <vt:lpstr>Заключение и 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Национальный исследовательский университет  «МЭИ» Институт Энергомашиностроения Кафедра Робототехники, мехатроники, динамики и прочности машин</dc:title>
  <dc:creator>Екатерина Булычева</dc:creator>
  <cp:lastModifiedBy>Екатерина Булычева</cp:lastModifiedBy>
  <cp:revision>130</cp:revision>
  <dcterms:created xsi:type="dcterms:W3CDTF">2022-05-17T21:00:27Z</dcterms:created>
  <dcterms:modified xsi:type="dcterms:W3CDTF">2022-06-22T21:37:55Z</dcterms:modified>
</cp:coreProperties>
</file>